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Layouts/slideLayout1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1.xml" ContentType="application/vnd.openxmlformats-officedocument.theme+xml"/>
  <Override PartName="/ppt/authors.xml" ContentType="application/vnd.ms-powerpoint.author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作成者" initials="A" userId="Author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1B91BD1-BCF4-F6A4-0236-6C1661106C0C}" v="13" dt="2024-01-25T00:07:18.289"/>
    <p1510:client id="{D90344C8-3604-C4A3-0325-04D149453BF7}" v="40" dt="2024-01-25T04:41:10.78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64" autoAdjust="0"/>
    <p:restoredTop sz="94660"/>
  </p:normalViewPr>
  <p:slideViewPr>
    <p:cSldViewPr snapToGrid="0">
      <p:cViewPr varScale="1">
        <p:scale>
          <a:sx n="63" d="100"/>
          <a:sy n="63" d="100"/>
        </p:scale>
        <p:origin x="1252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8/10/relationships/authors" Target="authors.xml"/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11" Type="http://schemas.openxmlformats.org/officeDocument/2006/relationships/customXml" Target="../customXml/item3.xml"/><Relationship Id="rId5" Type="http://schemas.openxmlformats.org/officeDocument/2006/relationships/theme" Target="theme/theme1.xml"/><Relationship Id="rId10" Type="http://schemas.openxmlformats.org/officeDocument/2006/relationships/customXml" Target="../customXml/item2.xml"/><Relationship Id="rId4" Type="http://schemas.openxmlformats.org/officeDocument/2006/relationships/viewProps" Target="viewProp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544867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6437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66633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46709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9724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25236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618856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55745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9271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68353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7370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13780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CDEDBD-DBED-7613-C3A6-731140AE67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44799"/>
            <a:ext cx="7886700" cy="1006799"/>
          </a:xfrm>
        </p:spPr>
        <p:txBody>
          <a:bodyPr>
            <a:normAutofit/>
          </a:bodyPr>
          <a:lstStyle/>
          <a:p>
            <a:r>
              <a:rPr kumimoji="1" lang="en-US" altLang="ja-JP" sz="2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0</a:t>
            </a:r>
            <a:r>
              <a:rPr lang="en-US" altLang="ja-JP" sz="2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3</a:t>
            </a:r>
            <a:r>
              <a:rPr kumimoji="1" lang="ja-JP" altLang="en-US" sz="2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事前評価結果について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ABBF1A8-749A-EAB3-A189-94B0DBF570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0037" y="964380"/>
            <a:ext cx="8385799" cy="526247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 algn="just">
              <a:lnSpc>
                <a:spcPts val="2300"/>
              </a:lnSpc>
              <a:buNone/>
            </a:pPr>
            <a:r>
              <a:rPr lang="ja-JP" altLang="en-US" sz="1400" kern="10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申請にあたっては、評価計画を策定し、事前評価を実施したうえで事業計画（活動支援プログラム）の作成をしてください。申請時にご提出いただく事前評価結果は自由様式としますが、評価計画と事前評価結果について、下記の項目を含めて作成をしてください。作成にあたっては、「資金分配団体・活動支援団体・実行団体に向けての評価指針」（</a:t>
            </a:r>
            <a:r>
              <a:rPr lang="en-US" altLang="ja-JP" sz="1400" kern="100" dirty="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2024</a:t>
            </a:r>
            <a:r>
              <a:rPr lang="ja-JP" altLang="en-US" sz="1400" kern="10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年</a:t>
            </a:r>
            <a:r>
              <a:rPr lang="en-US" altLang="ja-JP" sz="1400" kern="100" dirty="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1</a:t>
            </a:r>
            <a:r>
              <a:rPr lang="ja-JP" altLang="en-US" sz="1400" kern="10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月改訂版）を参照してください。</a:t>
            </a:r>
            <a:endParaRPr lang="en-US" altLang="ja-JP" sz="1400" kern="100">
              <a:effectLst/>
              <a:latin typeface="BIZ UDPゴシック" panose="020B0400000000000000" pitchFamily="50" charset="-128"/>
              <a:ea typeface="BIZ UDPゴシック"/>
              <a:cs typeface="Times New Roman"/>
            </a:endParaRPr>
          </a:p>
          <a:p>
            <a:pPr marL="0" indent="0" algn="just">
              <a:lnSpc>
                <a:spcPts val="2300"/>
              </a:lnSpc>
              <a:buNone/>
            </a:pPr>
            <a:r>
              <a:rPr lang="ja-JP" altLang="en-US" sz="1400" kern="100" dirty="0"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また、後日、活動支援団体に関する評価のガイドラインを公表します。</a:t>
            </a:r>
            <a:endParaRPr lang="ja-JP" altLang="en-US" sz="1400" kern="100" dirty="0">
              <a:effectLst/>
              <a:latin typeface="BIZ UDPゴシック" panose="020B0400000000000000" pitchFamily="50" charset="-128"/>
              <a:ea typeface="BIZ UDPゴシック" panose="020B0400000000000000" pitchFamily="50" charset="-128"/>
              <a:cs typeface="Times New Roman" panose="02020603050405020304" pitchFamily="18" charset="0"/>
            </a:endParaRPr>
          </a:p>
          <a:p>
            <a:pPr marL="0" indent="0" algn="just">
              <a:lnSpc>
                <a:spcPts val="2300"/>
              </a:lnSpc>
              <a:buNone/>
            </a:pPr>
            <a:r>
              <a:rPr lang="en-US" altLang="ja-JP" sz="1400" kern="100" dirty="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【</a:t>
            </a:r>
            <a:r>
              <a:rPr lang="ja-JP" altLang="en-US" sz="1400" kern="10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事前評価結果に含める項目</a:t>
            </a:r>
            <a:r>
              <a:rPr lang="en-US" altLang="ja-JP" sz="1400" kern="100" dirty="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】</a:t>
            </a:r>
            <a:endParaRPr lang="ja-JP" altLang="en-US" sz="1400" kern="100" dirty="0">
              <a:effectLst/>
              <a:latin typeface="BIZ UDPゴシック" panose="020B0400000000000000" pitchFamily="50" charset="-128"/>
              <a:ea typeface="BIZ UDPゴシック"/>
              <a:cs typeface="Times New Roman"/>
            </a:endParaRPr>
          </a:p>
          <a:p>
            <a:pPr marL="0" indent="0" algn="just">
              <a:lnSpc>
                <a:spcPts val="2300"/>
              </a:lnSpc>
              <a:spcBef>
                <a:spcPts val="600"/>
              </a:spcBef>
              <a:buNone/>
            </a:pPr>
            <a:r>
              <a:rPr lang="ja-JP" altLang="en-US" sz="1400" kern="10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　１．評価計画</a:t>
            </a:r>
            <a:endParaRPr lang="ja-JP" altLang="en-US" sz="1400" kern="100">
              <a:solidFill>
                <a:srgbClr val="FF0000"/>
              </a:solidFill>
              <a:effectLst/>
              <a:latin typeface="BIZ UDPゴシック" panose="020B0400000000000000" pitchFamily="50" charset="-128"/>
              <a:ea typeface="BIZ UDPゴシック" panose="020B0400000000000000" pitchFamily="50" charset="-128"/>
              <a:cs typeface="Times New Roman" panose="02020603050405020304" pitchFamily="18" charset="0"/>
            </a:endParaRPr>
          </a:p>
          <a:p>
            <a:pPr marL="0" indent="0" algn="just">
              <a:lnSpc>
                <a:spcPts val="2300"/>
              </a:lnSpc>
              <a:spcBef>
                <a:spcPts val="600"/>
              </a:spcBef>
              <a:buNone/>
            </a:pPr>
            <a:r>
              <a:rPr lang="ja-JP" altLang="en-US" sz="1400" kern="100" dirty="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　　 （１） 評価の目的</a:t>
            </a:r>
            <a:r>
              <a:rPr lang="ja-JP" altLang="en-US" sz="1400" kern="100" dirty="0">
                <a:latin typeface="BIZ UDPゴシック" panose="020B0400000000000000" pitchFamily="50" charset="-128"/>
                <a:ea typeface="BIZ UDPゴシック"/>
                <a:cs typeface="Times New Roman"/>
              </a:rPr>
              <a:t> </a:t>
            </a:r>
            <a:r>
              <a:rPr lang="ja-JP" altLang="en-US" sz="1400" kern="100" dirty="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 　　 （２） 評価スケジュール　　　 （３） 評価実施体制　　　</a:t>
            </a:r>
            <a:r>
              <a:rPr lang="ja-JP" altLang="en-US" sz="1400" kern="100" dirty="0">
                <a:latin typeface="BIZ UDPゴシック" panose="020B0400000000000000" pitchFamily="50" charset="-128"/>
                <a:ea typeface="BIZ UDPゴシック"/>
                <a:cs typeface="Times New Roman"/>
              </a:rPr>
              <a:t> </a:t>
            </a:r>
            <a:r>
              <a:rPr lang="ja-JP" altLang="en-US" sz="1400" kern="100" dirty="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（４） 評価表の作成</a:t>
            </a:r>
          </a:p>
          <a:p>
            <a:pPr marL="0" indent="0" algn="just">
              <a:lnSpc>
                <a:spcPct val="100000"/>
              </a:lnSpc>
              <a:spcBef>
                <a:spcPts val="200"/>
              </a:spcBef>
              <a:buNone/>
            </a:pPr>
            <a:r>
              <a:rPr lang="ja-JP" altLang="en-US" sz="12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　　　※（４）評価表は、事前評価については、評価項目・評価小項目・評価基準・測定方法まで記載し、</a:t>
            </a:r>
          </a:p>
          <a:p>
            <a:pPr marL="0" indent="0" algn="just">
              <a:lnSpc>
                <a:spcPct val="100000"/>
              </a:lnSpc>
              <a:spcBef>
                <a:spcPts val="200"/>
              </a:spcBef>
              <a:buNone/>
            </a:pPr>
            <a:r>
              <a:rPr lang="ja-JP" altLang="en-US" sz="12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　　　　　中間評価・事後評価については、現在想定している範囲で記載してください。</a:t>
            </a:r>
          </a:p>
          <a:p>
            <a:pPr marL="0" indent="0" algn="just">
              <a:lnSpc>
                <a:spcPct val="100000"/>
              </a:lnSpc>
              <a:spcBef>
                <a:spcPts val="0"/>
              </a:spcBef>
              <a:buNone/>
            </a:pPr>
            <a:endParaRPr lang="ja-JP" altLang="en-US" sz="1200" kern="100" dirty="0">
              <a:latin typeface="BIZ UDPゴシック" panose="020B0400000000000000" pitchFamily="50" charset="-128"/>
              <a:ea typeface="BIZ UDPゴシック"/>
              <a:cs typeface="Times New Roman"/>
            </a:endParaRPr>
          </a:p>
          <a:p>
            <a:pPr marL="0" indent="0" algn="just">
              <a:lnSpc>
                <a:spcPct val="150000"/>
              </a:lnSpc>
              <a:spcBef>
                <a:spcPts val="600"/>
              </a:spcBef>
              <a:buNone/>
            </a:pPr>
            <a:r>
              <a:rPr lang="ja-JP" altLang="en-US" sz="1400" kern="100" dirty="0">
                <a:effectLst/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　２．評価結果</a:t>
            </a:r>
          </a:p>
          <a:p>
            <a:pPr marL="342900" indent="-342900" algn="just">
              <a:lnSpc>
                <a:spcPts val="2300"/>
              </a:lnSpc>
              <a:spcBef>
                <a:spcPts val="600"/>
              </a:spcBef>
              <a:buNone/>
            </a:pPr>
            <a:r>
              <a:rPr lang="ja-JP" altLang="en-US" sz="1400" kern="10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　　　評価計画に基づいて事前評価を実施し、</a:t>
            </a:r>
            <a:r>
              <a:rPr lang="ja-JP" altLang="en-US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評価項目（</a:t>
            </a:r>
            <a:r>
              <a:rPr lang="ja-JP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課題の妥当性、</a:t>
            </a:r>
            <a:r>
              <a:rPr lang="ja-JP" altLang="en-US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事業</a:t>
            </a:r>
            <a:r>
              <a:rPr lang="ja-JP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対象の妥当性、事業設計の妥当</a:t>
            </a:r>
            <a:r>
              <a:rPr lang="ja-JP" altLang="en-US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　</a:t>
            </a:r>
            <a:r>
              <a:rPr lang="ja-JP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性</a:t>
            </a:r>
            <a:r>
              <a:rPr lang="ja-JP" altLang="en-US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、事業計画の妥当性）</a:t>
            </a:r>
            <a:r>
              <a:rPr lang="ja-JP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について、</a:t>
            </a:r>
            <a:r>
              <a:rPr lang="ja-JP" altLang="en-US" sz="1400" kern="10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評価結果を「事実の特定」＋「価値判断」で記載してください。</a:t>
            </a:r>
            <a:endParaRPr lang="ja-JP">
              <a:ea typeface="游ゴシック"/>
              <a:cs typeface="Calibri"/>
            </a:endParaRPr>
          </a:p>
          <a:p>
            <a:pPr marL="0" indent="0" algn="just">
              <a:lnSpc>
                <a:spcPts val="2300"/>
              </a:lnSpc>
              <a:spcBef>
                <a:spcPts val="600"/>
              </a:spcBef>
              <a:buNone/>
            </a:pPr>
            <a:endParaRPr lang="ja-JP" altLang="en-US" sz="1400" kern="100" dirty="0">
              <a:latin typeface="BIZ UDPゴシック" panose="020B0400000000000000" pitchFamily="50" charset="-128"/>
              <a:ea typeface="BIZ UDPゴシック"/>
              <a:cs typeface="Times New Roman"/>
            </a:endParaRPr>
          </a:p>
          <a:p>
            <a:pPr marL="0" indent="0" algn="just">
              <a:lnSpc>
                <a:spcPts val="2300"/>
              </a:lnSpc>
              <a:spcBef>
                <a:spcPts val="600"/>
              </a:spcBef>
              <a:buNone/>
            </a:pPr>
            <a:r>
              <a:rPr lang="ja-JP" altLang="en-US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支援</a:t>
            </a:r>
            <a:r>
              <a:rPr lang="ja-JP" altLang="en-US" sz="1400" kern="10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対象団体の公募選定を経て、</a:t>
            </a:r>
            <a:r>
              <a:rPr lang="ja-JP" altLang="en-US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活動支援団体</a:t>
            </a:r>
            <a:r>
              <a:rPr lang="ja-JP" altLang="en-US" sz="1400" kern="10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は、支援対象団体</a:t>
            </a:r>
            <a:r>
              <a:rPr lang="ja-JP" altLang="en-US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の</a:t>
            </a:r>
            <a:r>
              <a:rPr lang="ja-JP" altLang="en-US" sz="1400" kern="10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事業計画書に基づき、</a:t>
            </a:r>
            <a:r>
              <a:rPr lang="ja-JP" altLang="en-US" sz="1400" kern="100">
                <a:latin typeface="BIZ UDPゴシック" panose="020B0400000000000000" pitchFamily="50" charset="-128"/>
                <a:ea typeface="BIZ UDPゴシック"/>
                <a:cs typeface="Times New Roman"/>
              </a:rPr>
              <a:t>支援対象団体と</a:t>
            </a:r>
            <a:r>
              <a:rPr lang="ja-JP" altLang="en-US" sz="1400" kern="100">
                <a:effectLst/>
                <a:latin typeface="BIZ UDPゴシック" panose="020B0400000000000000" pitchFamily="50" charset="-128"/>
                <a:ea typeface="BIZ UDPゴシック"/>
                <a:cs typeface="Times New Roman"/>
              </a:rPr>
              <a:t>組織診断や打ち合わせ等を行い、支援対象団体とともに事業計画書のブラッシュアップを行います。活動支援団体は、支援対象団体の決定を踏まえ、自身の評価計画の改訂を行います。</a:t>
            </a:r>
            <a:endParaRPr lang="ja-JP" altLang="en-US" sz="1400" kern="100">
              <a:ea typeface="BIZ UDPゴシック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9271243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5BCBB4D134F8EC4FA64734F7C385BA8C" ma:contentTypeVersion="15" ma:contentTypeDescription="新しいドキュメントを作成します。" ma:contentTypeScope="" ma:versionID="69268a60515bca752af9cb98e3ba242e">
  <xsd:schema xmlns:xsd="http://www.w3.org/2001/XMLSchema" xmlns:xs="http://www.w3.org/2001/XMLSchema" xmlns:p="http://schemas.microsoft.com/office/2006/metadata/properties" xmlns:ns2="a0e695d1-15ed-4698-a3fa-a0fe58b5b315" xmlns:ns3="ab025d10-8a00-402f-9bb6-29fc7e729e9b" targetNamespace="http://schemas.microsoft.com/office/2006/metadata/properties" ma:root="true" ma:fieldsID="8640b6a98886537083aa6caad7edb3a9" ns2:_="" ns3:_="">
    <xsd:import namespace="a0e695d1-15ed-4698-a3fa-a0fe58b5b315"/>
    <xsd:import namespace="ab025d10-8a00-402f-9bb6-29fc7e729e9b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Location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0e695d1-15ed-4698-a3fa-a0fe58b5b31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5" nillable="true" ma:taxonomy="true" ma:internalName="lcf76f155ced4ddcb4097134ff3c332f" ma:taxonomyFieldName="MediaServiceImageTags" ma:displayName="画像タグ" ma:readOnly="false" ma:fieldId="{5cf76f15-5ced-4ddc-b409-7134ff3c332f}" ma:taxonomyMulti="true" ma:sspId="544751c9-2799-4505-b004-9d29a52abe04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20" nillable="true" ma:displayName="Location" ma:indexed="true" ma:internalName="MediaServiceLocation" ma:readOnly="true">
      <xsd:simpleType>
        <xsd:restriction base="dms:Text"/>
      </xsd:simpleType>
    </xsd:element>
    <xsd:element name="MediaServiceObjectDetectorVersions" ma:index="2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b025d10-8a00-402f-9bb6-29fc7e729e9b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ff5d32c9-797c-4e5a-8219-2cf8e6e0286f}" ma:internalName="TaxCatchAll" ma:showField="CatchAllData" ma:web="ab025d10-8a00-402f-9bb6-29fc7e729e9b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ab025d10-8a00-402f-9bb6-29fc7e729e9b" xsi:nil="true"/>
    <lcf76f155ced4ddcb4097134ff3c332f xmlns="a0e695d1-15ed-4698-a3fa-a0fe58b5b315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CD842F0A-3078-4FD5-AC0B-C7648B5D6150}"/>
</file>

<file path=customXml/itemProps2.xml><?xml version="1.0" encoding="utf-8"?>
<ds:datastoreItem xmlns:ds="http://schemas.openxmlformats.org/officeDocument/2006/customXml" ds:itemID="{CB659313-038D-4D8F-A920-B451C61BDADB}"/>
</file>

<file path=customXml/itemProps3.xml><?xml version="1.0" encoding="utf-8"?>
<ds:datastoreItem xmlns:ds="http://schemas.openxmlformats.org/officeDocument/2006/customXml" ds:itemID="{858FC695-26C2-40A1-B5BB-F43887C5A14B}"/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337</Words>
  <Application>Microsoft Office PowerPoint</Application>
  <PresentationFormat>画面に合わせる (4:3)</PresentationFormat>
  <Paragraphs>13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BIZ UDPゴシック</vt:lpstr>
      <vt:lpstr>Arial</vt:lpstr>
      <vt:lpstr>Calibri</vt:lpstr>
      <vt:lpstr>Calibri Light</vt:lpstr>
      <vt:lpstr>Office テーマ</vt:lpstr>
      <vt:lpstr>03　事前評価結果について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2024-01-30T08:47:18Z</dcterms:created>
  <dcterms:modified xsi:type="dcterms:W3CDTF">2024-01-30T08:47:26Z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0x0101005BCBB4D134F8EC4FA64734F7C385BA8C</vt:lpwstr>
  </property>
</Properties>
</file>

<file path=docProps/thumbnail.jpeg>
</file>